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3" r:id="rId3"/>
    <p:sldId id="327" r:id="rId4"/>
    <p:sldId id="309" r:id="rId5"/>
    <p:sldId id="306" r:id="rId6"/>
    <p:sldId id="307" r:id="rId7"/>
    <p:sldId id="314" r:id="rId8"/>
    <p:sldId id="315" r:id="rId9"/>
    <p:sldId id="313" r:id="rId10"/>
    <p:sldId id="321" r:id="rId1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>
          <p15:clr>
            <a:srgbClr val="A4A3A4"/>
          </p15:clr>
        </p15:guide>
        <p15:guide id="2" pos="1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CC00"/>
    <a:srgbClr val="FF0000"/>
    <a:srgbClr val="99FF99"/>
    <a:srgbClr val="000066"/>
    <a:srgbClr val="CCFF99"/>
    <a:srgbClr val="ABFFA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Tmavý sty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Tmavý sty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1525"/>
        <p:guide pos="10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8F7641-333F-422E-8831-3DD0C45E7C44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15C9BF-5408-4028-9871-23079EB7D5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11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B1A36-A4C9-441E-A81F-4AEB14D9D33E}" type="datetimeFigureOut">
              <a:rPr lang="cs-CZ" smtClean="0"/>
              <a:pPr/>
              <a:t>12. 6. 2024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F035C-3A1B-4E77-82AA-07BAC1776F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04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F035C-3A1B-4E77-82AA-07BAC1776F3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90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D82A7-C626-4790-8239-88903EB1E0CC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A971F-1D41-425A-A61C-C65D819426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DCD82-2E8C-4A46-BE92-412C9E649F61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B50BA-E159-46D9-810D-0103B7BC4D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A74E4-2A52-4D17-929A-887E2E2CCEEB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955CE-650D-450D-8857-016E179BCB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B738-640A-4588-95B5-8E1822B21886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A85C-0369-4A72-84EE-A703FFBC51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62A3D-C342-402C-993E-963B6B1CA42D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42F3E-664D-46DD-BC9C-EAAFA0C8B0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6293-2D5F-49F1-B4F2-2F2FC7CB5F38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FCC7-BDF5-4208-AF32-A284AF9B48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15F9-2A09-4F59-88A4-B1F63D858972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279F-F633-4319-9AEC-CAB0CAFEF0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740B-BEA1-4078-9557-A1BAC1C3F987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859A0-478E-4330-A59B-042482A9F9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FAC05-32A5-4DC7-80DB-DBBF100F3974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8E59D-79E9-4C8C-9611-3C756F8CD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876D3-65F4-43F4-988B-EDE379F98500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9D01-CF43-4985-ADEA-F734F417C1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EFE5-0835-4AC9-B054-4FBD1DA9D483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2D1C-E02C-43D9-B95A-D1C433CF8B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E7AFD506-37DA-4C7E-88A4-4140BE317BBC}" type="datetimeFigureOut">
              <a:rPr lang="cs-CZ"/>
              <a:pPr>
                <a:defRPr/>
              </a:pPr>
              <a:t>12. 6. 2024</a:t>
            </a:fld>
            <a:endParaRPr lang="cs-CZ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729DC9FF-C730-46F1-BE5E-142A3B114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hyperlink" Target="http://www.gybot.cz/e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epelova@gybot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editel@gybot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evcik@gybot.cz" TargetMode="External"/><Relationship Id="rId4" Type="http://schemas.openxmlformats.org/officeDocument/2006/relationships/hyperlink" Target="mailto:kotrcova@gybot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obosova@gybot.cz" TargetMode="External"/><Relationship Id="rId2" Type="http://schemas.openxmlformats.org/officeDocument/2006/relationships/hyperlink" Target="mailto:tanevova@gybot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epelova@gybot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nobloch@gybot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mbal@gybot.cz" TargetMode="External"/><Relationship Id="rId4" Type="http://schemas.openxmlformats.org/officeDocument/2006/relationships/hyperlink" Target="mailto:sima@gybot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ybot.cz/pro-verejnost/spolek-rodicu-srpgybo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ybot.cz/pro-verejnost/nadacni-fond-vis-unita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dskalska.cz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sceskyraj.cz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214313" y="0"/>
            <a:ext cx="1800225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Podnadpis 2"/>
          <p:cNvSpPr>
            <a:spLocks noGrp="1"/>
          </p:cNvSpPr>
          <p:nvPr>
            <p:ph idx="1"/>
          </p:nvPr>
        </p:nvSpPr>
        <p:spPr>
          <a:xfrm>
            <a:off x="18320" y="260648"/>
            <a:ext cx="7938056" cy="2492990"/>
          </a:xfrm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spcBef>
                <a:spcPct val="0"/>
              </a:spcBef>
              <a:buNone/>
            </a:pPr>
            <a:r>
              <a:rPr lang="cs-CZ" sz="2400" b="1">
                <a:latin typeface="Arial"/>
                <a:cs typeface="Arial"/>
              </a:rPr>
              <a:t>	12. června  2024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sz="24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sz="2400" b="1">
                <a:latin typeface="Arial"/>
                <a:cs typeface="Arial"/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sz="24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sz="2400" b="1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cs-CZ" sz="2400" b="1">
                <a:latin typeface="Arial"/>
                <a:cs typeface="Arial"/>
              </a:rPr>
              <a:t>        </a:t>
            </a:r>
            <a:r>
              <a:rPr lang="cs-CZ" sz="3600" b="1">
                <a:latin typeface="Arial"/>
                <a:cs typeface="Arial"/>
              </a:rPr>
              <a:t>Schůzka s rodiči přijatých žáků</a:t>
            </a:r>
          </a:p>
        </p:txBody>
      </p:sp>
      <p:pic>
        <p:nvPicPr>
          <p:cNvPr id="307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7744" y="3645024"/>
            <a:ext cx="2952750" cy="2214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Obrázek 10" descr="DSCF54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63344" y="3883521"/>
            <a:ext cx="3286125" cy="2500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Gymnázium Botičská">
            <a:hlinkClick r:id="rId4" tooltip="Gymnázium Botičská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427984" y="611727"/>
            <a:ext cx="2778489" cy="945065"/>
          </a:xfrm>
          <a:prstGeom prst="rect">
            <a:avLst/>
          </a:prstGeom>
          <a:noFill/>
        </p:spPr>
      </p:pic>
      <p:pic>
        <p:nvPicPr>
          <p:cNvPr id="11" name="Picture 10" descr="http://www.prahafondy.eu/userfiles/File/JPD%203%20pro%20prijemce/Praha_log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28333" y="764704"/>
            <a:ext cx="648072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590465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Adaptační kurz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4976" y="1218847"/>
            <a:ext cx="8271707" cy="489654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marL="0">
              <a:tabLst>
                <a:tab pos="84138" algn="l"/>
                <a:tab pos="1343025" algn="l"/>
              </a:tabLst>
            </a:pPr>
            <a:r>
              <a:rPr lang="cs-CZ" kern="1200" dirty="0">
                <a:cs typeface="Arial"/>
              </a:rPr>
              <a:t>diety – přes email </a:t>
            </a:r>
            <a:r>
              <a:rPr lang="cs-CZ" kern="1200" dirty="0">
                <a:solidFill>
                  <a:srgbClr val="009999"/>
                </a:solidFill>
                <a:cs typeface="Arial"/>
                <a:hlinkClick r:id="rId2"/>
              </a:rPr>
              <a:t>cepelova@gybot.cz</a:t>
            </a:r>
            <a:r>
              <a:rPr lang="cs-CZ" kern="1200" dirty="0">
                <a:cs typeface="Arial"/>
              </a:rPr>
              <a:t> </a:t>
            </a:r>
            <a:endParaRPr lang="en-US" kern="1200" dirty="0">
              <a:cs typeface="Arial"/>
            </a:endParaRPr>
          </a:p>
          <a:p>
            <a:pPr marL="0">
              <a:tabLst>
                <a:tab pos="84138" algn="l"/>
                <a:tab pos="1343025" algn="l"/>
              </a:tabLst>
            </a:pPr>
            <a:r>
              <a:rPr lang="cs-CZ" kern="1200" dirty="0">
                <a:cs typeface="Arial"/>
              </a:rPr>
              <a:t>posudek o zdravotní způsobilosti </a:t>
            </a:r>
          </a:p>
          <a:p>
            <a:pPr marL="0">
              <a:tabLst>
                <a:tab pos="84138" algn="l"/>
                <a:tab pos="1343025" algn="l"/>
              </a:tabLst>
            </a:pPr>
            <a:r>
              <a:rPr lang="cs-CZ" kern="1200" dirty="0">
                <a:cs typeface="Arial"/>
              </a:rPr>
              <a:t>prohlášení zákonných zástupců</a:t>
            </a:r>
            <a:endParaRPr lang="cs-CZ" dirty="0"/>
          </a:p>
          <a:p>
            <a:pPr marL="0" indent="0">
              <a:buNone/>
              <a:tabLst>
                <a:tab pos="84138" algn="l"/>
                <a:tab pos="1343025" algn="l"/>
              </a:tabLst>
            </a:pPr>
            <a:endParaRPr lang="cs-CZ" kern="1200" dirty="0">
              <a:cs typeface="Arial"/>
            </a:endParaRPr>
          </a:p>
          <a:p>
            <a:pPr marL="0">
              <a:tabLst>
                <a:tab pos="84138" algn="l"/>
                <a:tab pos="1343025" algn="l"/>
              </a:tabLst>
            </a:pPr>
            <a:r>
              <a:rPr lang="cs-CZ" kern="1200" dirty="0">
                <a:cs typeface="Arial"/>
              </a:rPr>
              <a:t>PLATBA 3 500 Kč: </a:t>
            </a:r>
            <a:endParaRPr lang="cs-CZ" dirty="0">
              <a:cs typeface="Arial"/>
            </a:endParaRPr>
          </a:p>
          <a:p>
            <a:pPr lvl="1">
              <a:tabLst>
                <a:tab pos="1343025" algn="l"/>
              </a:tabLst>
            </a:pPr>
            <a:r>
              <a:rPr lang="cs-CZ" sz="2400" b="1" kern="1200" dirty="0">
                <a:cs typeface="Arial"/>
              </a:rPr>
              <a:t>převodem </a:t>
            </a:r>
            <a:r>
              <a:rPr lang="cs-CZ" sz="2400" kern="1200" dirty="0">
                <a:cs typeface="Arial"/>
              </a:rPr>
              <a:t>na účet školy,</a:t>
            </a:r>
            <a:r>
              <a:rPr lang="cs-CZ" sz="2400" b="1" kern="1200" dirty="0">
                <a:cs typeface="Arial"/>
              </a:rPr>
              <a:t> číslo účtu  2902227676/2010 do 15. 8. 2023 </a:t>
            </a:r>
            <a:endParaRPr lang="cs-CZ" sz="2400" kern="1200" dirty="0">
              <a:cs typeface="Arial"/>
            </a:endParaRPr>
          </a:p>
          <a:p>
            <a:pPr lvl="1">
              <a:tabLst>
                <a:tab pos="1343025" algn="l"/>
              </a:tabLst>
            </a:pPr>
            <a:r>
              <a:rPr lang="cs-CZ" sz="2400" b="1" kern="1200" dirty="0">
                <a:cs typeface="Arial"/>
              </a:rPr>
              <a:t>Variabilní symbol - 2100</a:t>
            </a:r>
            <a:endParaRPr lang="en-US" sz="2400" kern="1200" dirty="0">
              <a:cs typeface="Arial"/>
            </a:endParaRPr>
          </a:p>
          <a:p>
            <a:pPr lvl="1">
              <a:tabLst>
                <a:tab pos="1343025" algn="l"/>
              </a:tabLst>
            </a:pPr>
            <a:r>
              <a:rPr lang="cs-CZ" sz="2400" b="1" kern="1200" dirty="0">
                <a:cs typeface="Arial"/>
              </a:rPr>
              <a:t>Do zprávy pro příjemce </a:t>
            </a:r>
            <a:r>
              <a:rPr lang="cs-CZ" sz="2400" kern="1200" dirty="0">
                <a:cs typeface="Arial"/>
              </a:rPr>
              <a:t>„AK2024,</a:t>
            </a:r>
            <a:r>
              <a:rPr lang="cs-CZ" sz="2400" kern="1200">
                <a:cs typeface="Arial"/>
              </a:rPr>
              <a:t> třída, </a:t>
            </a:r>
            <a:r>
              <a:rPr lang="cs-CZ" sz="2400" kern="1200" dirty="0">
                <a:cs typeface="Arial"/>
              </a:rPr>
              <a:t>příjmení</a:t>
            </a:r>
            <a:r>
              <a:rPr lang="cs-CZ" sz="2400" kern="1200">
                <a:cs typeface="Arial"/>
              </a:rPr>
              <a:t> a jméno </a:t>
            </a:r>
            <a:r>
              <a:rPr lang="cs-CZ" sz="2400" kern="1200" dirty="0">
                <a:cs typeface="Arial"/>
              </a:rPr>
              <a:t>žáka“, např. </a:t>
            </a:r>
            <a:r>
              <a:rPr lang="cs-CZ" sz="2400" i="1" kern="1200">
                <a:cs typeface="Arial"/>
              </a:rPr>
              <a:t>AK2024, 1.B, Černý Jan</a:t>
            </a:r>
            <a:endParaRPr lang="cs-CZ" sz="2400" i="1">
              <a:cs typeface="Arial"/>
            </a:endParaRPr>
          </a:p>
          <a:p>
            <a:pPr marL="0" eaLnBrk="1" hangingPunct="1">
              <a:buClr>
                <a:srgbClr val="FFCC00"/>
              </a:buClr>
              <a:tabLst>
                <a:tab pos="1343025" algn="l"/>
              </a:tabLst>
            </a:pPr>
            <a:endParaRPr lang="cs-CZ" sz="3200" kern="1200" dirty="0">
              <a:solidFill>
                <a:srgbClr val="000000"/>
              </a:solidFill>
              <a:highlight>
                <a:srgbClr val="FFFF00"/>
              </a:highlight>
              <a:cs typeface="Arial"/>
            </a:endParaRPr>
          </a:p>
          <a:p>
            <a:pPr marL="0" eaLnBrk="1" hangingPunct="1">
              <a:buClr>
                <a:srgbClr val="FFCC00"/>
              </a:buClr>
              <a:tabLst>
                <a:tab pos="1343025" algn="l"/>
              </a:tabLst>
            </a:pPr>
            <a:endParaRPr lang="cs-CZ" sz="3200" kern="1200" dirty="0">
              <a:solidFill>
                <a:srgbClr val="000000"/>
              </a:solidFill>
              <a:cs typeface="Arial"/>
            </a:endParaRPr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dirty="0">
              <a:solidFill>
                <a:srgbClr val="FF0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dirty="0">
              <a:solidFill>
                <a:srgbClr val="FF0000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39326" y="116061"/>
            <a:ext cx="353873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Vedení školy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950975" y="1629371"/>
            <a:ext cx="8291347" cy="511256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Stanislav Luňák, ředitel školy; </a:t>
            </a:r>
            <a:r>
              <a:rPr lang="cs-CZ" kern="1200">
                <a:hlinkClick r:id="rId3"/>
              </a:rPr>
              <a:t>reditel@gybot.cz</a:t>
            </a:r>
            <a:endParaRPr lang="cs-CZ" kern="120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kern="120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Eva Kotrčová, statutární zástupkyně ředitele;	</a:t>
            </a:r>
            <a:r>
              <a:rPr lang="cs-CZ" kern="1200">
                <a:hlinkClick r:id="rId4"/>
              </a:rPr>
              <a:t>kotrcova@gybot.cz</a:t>
            </a:r>
            <a:endParaRPr lang="cs-CZ" kern="120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kern="120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Jiří Ševčík, zástupce ředitele; </a:t>
            </a:r>
            <a:r>
              <a:rPr lang="cs-CZ" kern="1200">
                <a:hlinkClick r:id="rId5"/>
              </a:rPr>
              <a:t>sevcik@gybot.cz</a:t>
            </a:r>
            <a:endParaRPr lang="cs-CZ" kern="120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sz="2400" kern="1200"/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2800" kern="1200">
              <a:solidFill>
                <a:srgbClr val="000000"/>
              </a:solidFill>
              <a:cs typeface="Arial"/>
            </a:endParaRPr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2800" kern="1200">
              <a:solidFill>
                <a:srgbClr val="000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>
              <a:solidFill>
                <a:srgbClr val="FF0000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590465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Školní poradenství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14977" y="1218847"/>
            <a:ext cx="7944436" cy="489654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>
              <a:buClr>
                <a:srgbClr val="FFCC00"/>
              </a:buClr>
              <a:buFont typeface="Arial" panose="020B0604020202020204" pitchFamily="34" charset="0"/>
              <a:buChar char="•"/>
              <a:tabLst>
                <a:tab pos="84138" algn="l"/>
                <a:tab pos="1343025" algn="l"/>
              </a:tabLst>
            </a:pPr>
            <a:r>
              <a:rPr lang="cs-CZ" kern="1200" dirty="0">
                <a:cs typeface="Arial"/>
              </a:rPr>
              <a:t>školní psycholog Hana </a:t>
            </a:r>
            <a:r>
              <a:rPr lang="cs-CZ" kern="1200" dirty="0" err="1">
                <a:cs typeface="Arial"/>
              </a:rPr>
              <a:t>Taněvová</a:t>
            </a:r>
            <a:r>
              <a:rPr lang="cs-CZ" kern="1200" dirty="0">
                <a:cs typeface="Arial"/>
              </a:rPr>
              <a:t>; </a:t>
            </a:r>
            <a:r>
              <a:rPr lang="cs-CZ" kern="1200" dirty="0">
                <a:cs typeface="Arial"/>
                <a:hlinkClick r:id="rId2"/>
              </a:rPr>
              <a:t>tanevova@gybot.cz</a:t>
            </a:r>
            <a:endParaRPr lang="cs-CZ" kern="1200" dirty="0">
              <a:cs typeface="Arial"/>
            </a:endParaRPr>
          </a:p>
          <a:p>
            <a:pPr>
              <a:buClr>
                <a:srgbClr val="FFCC00"/>
              </a:buClr>
              <a:buFont typeface="Arial" panose="020B0604020202020204" pitchFamily="34" charset="0"/>
              <a:buChar char="•"/>
              <a:tabLst>
                <a:tab pos="84138" algn="l"/>
                <a:tab pos="1343025" algn="l"/>
              </a:tabLst>
            </a:pPr>
            <a:endParaRPr lang="cs-CZ" kern="1200" dirty="0">
              <a:cs typeface="Arial"/>
            </a:endParaRPr>
          </a:p>
          <a:p>
            <a:pPr>
              <a:buClr>
                <a:srgbClr val="FFCC00"/>
              </a:buClr>
              <a:buFont typeface="Arial" panose="020B0604020202020204" pitchFamily="34" charset="0"/>
              <a:buChar char="•"/>
              <a:tabLst>
                <a:tab pos="84138" algn="l"/>
                <a:tab pos="1343025" algn="l"/>
              </a:tabLst>
            </a:pPr>
            <a:r>
              <a:rPr lang="cs-CZ" kern="1200" dirty="0">
                <a:cs typeface="Arial"/>
              </a:rPr>
              <a:t>výchovný poradce Klára </a:t>
            </a:r>
            <a:r>
              <a:rPr lang="cs-CZ" kern="1200" dirty="0" err="1">
                <a:cs typeface="Arial"/>
              </a:rPr>
              <a:t>Kobosová</a:t>
            </a:r>
            <a:r>
              <a:rPr lang="cs-CZ" kern="1200" dirty="0">
                <a:cs typeface="Arial"/>
              </a:rPr>
              <a:t>; </a:t>
            </a:r>
            <a:r>
              <a:rPr lang="cs-CZ" kern="1200" dirty="0">
                <a:cs typeface="Arial"/>
                <a:hlinkClick r:id="rId3"/>
              </a:rPr>
              <a:t>kobosova@gybot.cz</a:t>
            </a:r>
            <a:endParaRPr lang="cs-CZ" kern="1200" dirty="0">
              <a:cs typeface="Arial"/>
            </a:endParaRPr>
          </a:p>
          <a:p>
            <a:pPr>
              <a:buClr>
                <a:srgbClr val="FFCC00"/>
              </a:buClr>
              <a:buFont typeface="Arial" panose="020B0604020202020204" pitchFamily="34" charset="0"/>
              <a:buChar char="•"/>
              <a:tabLst>
                <a:tab pos="84138" algn="l"/>
                <a:tab pos="1343025" algn="l"/>
              </a:tabLst>
            </a:pPr>
            <a:endParaRPr lang="cs-CZ" kern="1200" dirty="0">
              <a:cs typeface="Arial"/>
            </a:endParaRPr>
          </a:p>
          <a:p>
            <a:pPr>
              <a:buClr>
                <a:srgbClr val="FFCC00"/>
              </a:buClr>
              <a:buFont typeface="Arial" panose="020B0604020202020204" pitchFamily="34" charset="0"/>
              <a:buChar char="•"/>
              <a:tabLst>
                <a:tab pos="84138" algn="l"/>
                <a:tab pos="1343025" algn="l"/>
              </a:tabLst>
            </a:pPr>
            <a:r>
              <a:rPr lang="cs-CZ" kern="1200" dirty="0">
                <a:cs typeface="Arial"/>
              </a:rPr>
              <a:t>metodik prevence Vlasta Čepelová; </a:t>
            </a:r>
            <a:r>
              <a:rPr lang="cs-CZ" kern="1200" dirty="0">
                <a:cs typeface="Arial"/>
                <a:hlinkClick r:id="rId4"/>
              </a:rPr>
              <a:t>cepelova@gybot.cz</a:t>
            </a:r>
            <a:endParaRPr lang="cs-CZ" kern="1200" dirty="0">
              <a:cs typeface="Arial"/>
            </a:endParaRPr>
          </a:p>
          <a:p>
            <a:pPr marL="0" eaLnBrk="1" hangingPunct="1">
              <a:buClr>
                <a:srgbClr val="FFCC00"/>
              </a:buClr>
              <a:tabLst>
                <a:tab pos="1343025" algn="l"/>
              </a:tabLst>
            </a:pPr>
            <a:endParaRPr lang="cs-CZ" sz="3200" kern="1200" dirty="0">
              <a:solidFill>
                <a:srgbClr val="000000"/>
              </a:solidFill>
              <a:cs typeface="Arial"/>
            </a:endParaRPr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dirty="0">
              <a:solidFill>
                <a:srgbClr val="FF0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dirty="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602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848872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Třídní učitelé prvního ročníku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108154" y="1465006"/>
            <a:ext cx="8927691" cy="453951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kern="1200" dirty="0"/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/>
              <a:t> 1.A T. Knobloch (B, </a:t>
            </a:r>
            <a:r>
              <a:rPr lang="cs-CZ" kern="1200" dirty="0" err="1"/>
              <a:t>Čj</a:t>
            </a:r>
            <a:r>
              <a:rPr lang="cs-CZ" kern="1200" dirty="0"/>
              <a:t>); </a:t>
            </a:r>
            <a:r>
              <a:rPr lang="cs-CZ" kern="1200" dirty="0">
                <a:hlinkClick r:id="rId3"/>
              </a:rPr>
              <a:t>knobloch@gybot.cz</a:t>
            </a:r>
            <a:endParaRPr lang="cs-CZ" kern="1200" dirty="0"/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kern="1200" dirty="0"/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/>
              <a:t> 1.B P. Šíma (B, Ch); </a:t>
            </a:r>
            <a:r>
              <a:rPr lang="cs-CZ" kern="1200" dirty="0">
                <a:hlinkClick r:id="rId4"/>
              </a:rPr>
              <a:t>sima@gybot.cz</a:t>
            </a:r>
            <a:endParaRPr lang="cs-CZ" kern="1200" dirty="0"/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kern="1200" dirty="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/>
              <a:t>1.C J. </a:t>
            </a:r>
            <a:r>
              <a:rPr lang="cs-CZ" kern="1200" dirty="0" err="1"/>
              <a:t>Čambal</a:t>
            </a:r>
            <a:r>
              <a:rPr lang="cs-CZ" kern="1200" dirty="0"/>
              <a:t> (B, Z); </a:t>
            </a:r>
            <a:r>
              <a:rPr lang="cs-CZ" kern="1200" dirty="0">
                <a:hlinkClick r:id="rId5"/>
              </a:rPr>
              <a:t>cambal@gybot.cz</a:t>
            </a:r>
            <a:endParaRPr lang="cs-CZ" kern="1200" dirty="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sz="2800" kern="1200" dirty="0">
              <a:cs typeface="Arial"/>
            </a:endParaRPr>
          </a:p>
          <a:p>
            <a:pPr marL="0" indent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2800" kern="1200" dirty="0">
              <a:cs typeface="Arial"/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590465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Spolupráce s rodiči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91360"/>
            <a:ext cx="8280920" cy="54006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 </a:t>
            </a:r>
            <a:r>
              <a:rPr lang="cs-CZ" sz="2800" b="1" kern="1200"/>
              <a:t>Spolek rodičů SRPGYBOT </a:t>
            </a:r>
            <a:r>
              <a:rPr lang="cs-CZ" sz="2800" kern="1200"/>
              <a:t>– příspěvky na kurzy, odměny pro studenty, podpora kulturních a sportovních akcí, chovatelský kroužek, provoz studentské kopírky, organizace plesu, ... 500 Kč </a:t>
            </a:r>
          </a:p>
          <a:p>
            <a:pPr marL="0">
              <a:buNone/>
              <a:tabLst>
                <a:tab pos="1343025" algn="l"/>
              </a:tabLst>
            </a:pPr>
            <a:r>
              <a:rPr lang="cs-CZ" sz="2000" kern="1200">
                <a:ea typeface="+mn-lt"/>
                <a:cs typeface="+mn-lt"/>
                <a:hlinkClick r:id="rId3"/>
              </a:rPr>
              <a:t>https://www.gybot.cz/pro-verejnost/spolek-rodicu-srpgybot/</a:t>
            </a:r>
            <a:endParaRPr lang="cs-CZ" sz="2000" kern="1200">
              <a:cs typeface="Arial"/>
            </a:endParaRP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2000" kern="120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 </a:t>
            </a:r>
            <a:r>
              <a:rPr lang="cs-CZ" sz="2800" b="1" kern="1200"/>
              <a:t>Nadační fond VIS UNITA </a:t>
            </a:r>
            <a:r>
              <a:rPr lang="cs-CZ" sz="2800" kern="1200"/>
              <a:t>– provoz Střediska volného času, příspěvky pro sociálně slabé, podpora mezinárodní spolupráce, podpora gymnázia, „</a:t>
            </a:r>
            <a:r>
              <a:rPr lang="cs-CZ" sz="2800" kern="1200" err="1"/>
              <a:t>Mikrograntíky</a:t>
            </a:r>
            <a:r>
              <a:rPr lang="cs-CZ" sz="2800" kern="1200"/>
              <a:t>“, …500 Kč</a:t>
            </a:r>
            <a:endParaRPr lang="cs-CZ" sz="2800" kern="1200">
              <a:cs typeface="Arial"/>
            </a:endParaRP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sz="2000" kern="1200">
                <a:hlinkClick r:id="rId4"/>
              </a:rPr>
              <a:t>https://www.gybot.cz/pro-verejnost/nadacni-fond-vis-unita/</a:t>
            </a:r>
            <a:endParaRPr lang="cs-CZ" sz="320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sz="3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590465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Spolupráce s rodiči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518457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b="1" kern="1200"/>
              <a:t>Informace o prospěchu a studiu </a:t>
            </a:r>
            <a:endParaRPr lang="cs-CZ" kern="120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 Informační systém ŠkolaOnLine, www.zakovska.cz,  PIN</a:t>
            </a:r>
            <a:endParaRPr lang="cs-CZ" kern="1200">
              <a:cs typeface="Arial"/>
            </a:endParaRP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Třídní schůzky, email, konzultační hodiny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1800" b="1" kern="1200"/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b="1" kern="1200"/>
              <a:t>Pomoc rodičů</a:t>
            </a:r>
            <a:endParaRPr lang="cs-CZ" kern="1200"/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 Dotazník – pomoc rodičů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 Sponzorské příspěvky, dary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/>
              <a:t> Spolupráce</a:t>
            </a: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sz="3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768752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Organizační informace – důležité termíny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95535" y="2420888"/>
            <a:ext cx="8748465" cy="417646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marL="0" eaLnBrk="1" hangingPunct="1">
              <a:buClr>
                <a:srgbClr val="FFCC00"/>
              </a:buClr>
              <a:buBlip>
                <a:blip r:embed="rId3"/>
              </a:buBlip>
              <a:tabLst>
                <a:tab pos="1343025" algn="l"/>
              </a:tabLst>
            </a:pPr>
            <a:r>
              <a:rPr lang="cs-CZ" kern="1200" dirty="0"/>
              <a:t>Nástup do školy 2. 9. 2024 v 8.00, v 9.00 odjezd na adaptační kurz</a:t>
            </a:r>
            <a:endParaRPr lang="cs-CZ" kern="1200" dirty="0">
              <a:cs typeface="Arial"/>
            </a:endParaRP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dirty="0">
                <a:solidFill>
                  <a:schemeClr val="tx1"/>
                </a:solidFill>
                <a:highlight>
                  <a:srgbClr val="FFFF00"/>
                </a:highlight>
              </a:rPr>
              <a:t>	</a:t>
            </a:r>
            <a:endParaRPr lang="cs-CZ" dirty="0">
              <a:solidFill>
                <a:schemeClr val="tx1"/>
              </a:solidFill>
              <a:highlight>
                <a:srgbClr val="FFFF00"/>
              </a:highlight>
              <a:cs typeface="Arial"/>
            </a:endParaRPr>
          </a:p>
          <a:p>
            <a:pPr marL="0" eaLnBrk="1" hangingPunct="1">
              <a:buClr>
                <a:srgbClr val="FFCC00"/>
              </a:buClr>
              <a:buBlip>
                <a:blip r:embed="rId3"/>
              </a:buBlip>
              <a:tabLst>
                <a:tab pos="1343025" algn="l"/>
              </a:tabLst>
            </a:pPr>
            <a:r>
              <a:rPr lang="cs-CZ" dirty="0">
                <a:solidFill>
                  <a:schemeClr val="tx1"/>
                </a:solidFill>
              </a:rPr>
              <a:t>Ples – imatrikulace – 26. 2. 2025</a:t>
            </a:r>
          </a:p>
          <a:p>
            <a:pPr marL="0" eaLnBrk="1" hangingPunct="1">
              <a:buClr>
                <a:srgbClr val="FFCC00"/>
              </a:buClr>
              <a:buBlip>
                <a:blip r:embed="rId3"/>
              </a:buBlip>
              <a:tabLst>
                <a:tab pos="1343025" algn="l"/>
              </a:tabLst>
            </a:pPr>
            <a:endParaRPr lang="cs-CZ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0">
              <a:buClr>
                <a:srgbClr val="FFCC00"/>
              </a:buClr>
              <a:buBlip>
                <a:blip r:embed="rId3"/>
              </a:buBlip>
              <a:tabLst>
                <a:tab pos="1343025" algn="l"/>
              </a:tabLst>
            </a:pPr>
            <a:r>
              <a:rPr lang="cs-CZ" dirty="0">
                <a:solidFill>
                  <a:schemeClr val="tx1"/>
                </a:solidFill>
              </a:rPr>
              <a:t>Termíny</a:t>
            </a:r>
            <a:r>
              <a:rPr lang="cs-CZ" dirty="0">
                <a:solidFill>
                  <a:schemeClr val="tx1"/>
                </a:solidFill>
                <a:cs typeface="Arial"/>
              </a:rPr>
              <a:t> školního roku jsou na www.gybot.cz</a:t>
            </a: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3200" kern="1200" dirty="0">
              <a:solidFill>
                <a:srgbClr val="000000"/>
              </a:solidFill>
              <a:cs typeface="Arial"/>
            </a:endParaRP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dirty="0">
              <a:solidFill>
                <a:srgbClr val="FF0000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768752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Organizační informace II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575048" y="1639088"/>
            <a:ext cx="8568952" cy="490801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989013" algn="l"/>
              </a:tabLst>
            </a:pPr>
            <a:r>
              <a:rPr lang="cs-CZ" kern="1200" dirty="0"/>
              <a:t> Školní jídelna </a:t>
            </a:r>
            <a:r>
              <a:rPr lang="cs-CZ" dirty="0"/>
              <a:t>VOŠES A SPŠPT</a:t>
            </a:r>
            <a:br>
              <a:rPr lang="cs-CZ" dirty="0"/>
            </a:br>
            <a:r>
              <a:rPr lang="cs-CZ" dirty="0"/>
              <a:t>	Podskalská 10, Praha 2</a:t>
            </a:r>
            <a:r>
              <a:rPr lang="cs-CZ" kern="1200" dirty="0"/>
              <a:t> 	</a:t>
            </a:r>
            <a:r>
              <a:rPr lang="cs-CZ" sz="3000" dirty="0">
                <a:hlinkClick r:id="rId3" tooltip="www.podskalska.cz"/>
              </a:rPr>
              <a:t>www.podskalska.cz</a:t>
            </a:r>
            <a:r>
              <a:rPr lang="cs-CZ" sz="3000" dirty="0"/>
              <a:t>, cena 40 Kč</a:t>
            </a:r>
            <a:endParaRPr lang="cs-CZ" sz="3000" kern="1200" dirty="0"/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dirty="0">
                <a:solidFill>
                  <a:srgbClr val="FF0000"/>
                </a:solidFill>
              </a:rPr>
              <a:t> </a:t>
            </a:r>
            <a:r>
              <a:rPr lang="cs-CZ" kern="1200" dirty="0"/>
              <a:t>Učebnice </a:t>
            </a:r>
            <a:endParaRPr lang="cs-CZ" kern="1200" dirty="0">
              <a:cs typeface="Arial"/>
            </a:endParaRPr>
          </a:p>
          <a:p>
            <a:pPr marL="625475" indent="0" eaLnBrk="1" hangingPunct="1">
              <a:buClr>
                <a:srgbClr val="FFCC00"/>
              </a:buClr>
              <a:buBlip>
                <a:blip r:embed="rId4"/>
              </a:buBlip>
              <a:tabLst>
                <a:tab pos="1342800" algn="l"/>
                <a:tab pos="1800000" algn="l"/>
              </a:tabLst>
            </a:pPr>
            <a:r>
              <a:rPr lang="cs-CZ" kern="1200" dirty="0"/>
              <a:t> střední školy nedávají</a:t>
            </a:r>
            <a:endParaRPr lang="cs-CZ" kern="1200" dirty="0">
              <a:cs typeface="Arial"/>
            </a:endParaRPr>
          </a:p>
          <a:p>
            <a:pPr marL="625475" indent="0" eaLnBrk="1" hangingPunct="1">
              <a:buClr>
                <a:srgbClr val="FFCC00"/>
              </a:buClr>
              <a:buBlip>
                <a:blip r:embed="rId4"/>
              </a:buBlip>
              <a:tabLst>
                <a:tab pos="1342800" algn="l"/>
                <a:tab pos="1800000" algn="l"/>
              </a:tabLst>
            </a:pPr>
            <a:r>
              <a:rPr lang="cs-CZ" kern="1200" dirty="0"/>
              <a:t> zatím nekupovat</a:t>
            </a:r>
            <a:endParaRPr lang="cs-CZ" dirty="0">
              <a:solidFill>
                <a:schemeClr val="tx1"/>
              </a:solidFill>
            </a:endParaRPr>
          </a:p>
          <a:p>
            <a:pPr marL="625475" indent="0" eaLnBrk="1" hangingPunct="1">
              <a:buClr>
                <a:srgbClr val="FFCC00"/>
              </a:buClr>
              <a:buBlip>
                <a:blip r:embed="rId4"/>
              </a:buBlip>
              <a:tabLst>
                <a:tab pos="1342800" algn="l"/>
                <a:tab pos="1800000" algn="l"/>
              </a:tabLst>
            </a:pPr>
            <a:r>
              <a:rPr lang="cs-CZ" kern="1200" dirty="0">
                <a:solidFill>
                  <a:schemeClr val="tx1"/>
                </a:solidFill>
              </a:rPr>
              <a:t> </a:t>
            </a:r>
            <a:r>
              <a:rPr lang="cs-CZ" kern="1200" dirty="0"/>
              <a:t>Burza učebnic – 18. 9. 2024 odpoledne</a:t>
            </a:r>
            <a:endParaRPr lang="cs-CZ" dirty="0">
              <a:solidFill>
                <a:schemeClr val="tx1"/>
              </a:solidFill>
              <a:cs typeface="Arial"/>
            </a:endParaRPr>
          </a:p>
          <a:p>
            <a:pPr marL="0" indent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dirty="0">
                <a:solidFill>
                  <a:schemeClr val="tx1"/>
                </a:solidFill>
              </a:rPr>
              <a:t> K</a:t>
            </a:r>
            <a:r>
              <a:rPr lang="cs-CZ" sz="3200" dirty="0">
                <a:solidFill>
                  <a:schemeClr val="tx1"/>
                </a:solidFill>
              </a:rPr>
              <a:t>arty ISIC –zařídí škola – jako průkazy</a:t>
            </a:r>
            <a:r>
              <a:rPr lang="cs-CZ" dirty="0">
                <a:solidFill>
                  <a:schemeClr val="tx1"/>
                </a:solidFill>
              </a:rPr>
              <a:t> studenta</a:t>
            </a:r>
            <a:endParaRPr lang="cs-CZ" sz="3200" dirty="0">
              <a:solidFill>
                <a:schemeClr val="tx1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971600" y="303647"/>
            <a:ext cx="5904656" cy="77809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4000" b="1" kern="1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Adaptační kurz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62864"/>
            <a:ext cx="7704856" cy="480244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/>
              <a:t> </a:t>
            </a:r>
            <a:r>
              <a:rPr lang="cs-CZ" dirty="0"/>
              <a:t>RS Český Ráj, (</a:t>
            </a:r>
            <a:r>
              <a:rPr lang="cs-CZ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3"/>
              </a:rPr>
              <a:t>https://rsceskyraj.cz/</a:t>
            </a:r>
            <a:r>
              <a:rPr lang="cs-CZ" dirty="0"/>
              <a:t>)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dirty="0">
              <a:cs typeface="Arial"/>
            </a:endParaRP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r>
              <a:rPr lang="cs-CZ" kern="1200" dirty="0"/>
              <a:t> Pondělí 2. 9. 2024 až čtvrtek 5. 9. 2024</a:t>
            </a:r>
          </a:p>
          <a:p>
            <a:pPr marL="0" eaLnBrk="1" hangingPunct="1">
              <a:buClr>
                <a:srgbClr val="FFCC00"/>
              </a:buClr>
              <a:buBlip>
                <a:blip r:embed="rId2"/>
              </a:buBlip>
              <a:tabLst>
                <a:tab pos="1343025" algn="l"/>
              </a:tabLst>
            </a:pPr>
            <a:endParaRPr lang="cs-CZ" kern="1200" dirty="0">
              <a:cs typeface="Arial"/>
            </a:endParaRPr>
          </a:p>
          <a:p>
            <a:pPr marL="0">
              <a:buClr>
                <a:srgbClr val="FFCC00"/>
              </a:buClr>
              <a:tabLst>
                <a:tab pos="1343025" algn="l"/>
              </a:tabLst>
            </a:pPr>
            <a:r>
              <a:rPr lang="cs-CZ" kern="1200" dirty="0">
                <a:cs typeface="Arial"/>
              </a:rPr>
              <a:t>vedoucí kurzu Vlasta Čepelová</a:t>
            </a:r>
          </a:p>
          <a:p>
            <a:pPr marL="0">
              <a:buClr>
                <a:srgbClr val="FFCC00"/>
              </a:buClr>
              <a:tabLst>
                <a:tab pos="1343025" algn="l"/>
              </a:tabLst>
            </a:pPr>
            <a:r>
              <a:rPr lang="cs-CZ" kern="1200" dirty="0">
                <a:cs typeface="Arial"/>
              </a:rPr>
              <a:t>Seznamovací aktivity, výlet, jak se učit, hry, soutěže</a:t>
            </a:r>
          </a:p>
          <a:p>
            <a:pPr marL="0">
              <a:buClr>
                <a:srgbClr val="FFCC00"/>
              </a:buClr>
              <a:tabLst>
                <a:tab pos="1343025" algn="l"/>
              </a:tabLst>
            </a:pPr>
            <a:endParaRPr lang="cs-CZ" kern="1200" dirty="0">
              <a:cs typeface="Arial"/>
            </a:endParaRPr>
          </a:p>
          <a:p>
            <a:pPr marL="0">
              <a:tabLst>
                <a:tab pos="1343025" algn="l"/>
              </a:tabLst>
            </a:pPr>
            <a:endParaRPr lang="cs-CZ" kern="1200" dirty="0"/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r>
              <a:rPr lang="cs-CZ" kern="1200" dirty="0">
                <a:highlight>
                  <a:srgbClr val="FFFF00"/>
                </a:highlight>
              </a:rPr>
              <a:t>	</a:t>
            </a:r>
            <a:endParaRPr lang="cs-CZ" kern="1200" dirty="0">
              <a:highlight>
                <a:srgbClr val="FFFF00"/>
              </a:highlight>
              <a:cs typeface="Arial"/>
            </a:endParaRPr>
          </a:p>
          <a:p>
            <a:pPr marL="0" eaLnBrk="1" hangingPunct="1">
              <a:buClr>
                <a:srgbClr val="FFCC00"/>
              </a:buClr>
              <a:buNone/>
              <a:tabLst>
                <a:tab pos="84138" algn="l"/>
              </a:tabLst>
            </a:pPr>
            <a:endParaRPr lang="cs-CZ" kern="1200" dirty="0">
              <a:cs typeface="Arial"/>
            </a:endParaRPr>
          </a:p>
          <a:p>
            <a:pPr marL="0" eaLnBrk="1" hangingPunct="1">
              <a:buClr>
                <a:srgbClr val="FFCC00"/>
              </a:buClr>
              <a:buNone/>
              <a:tabLst>
                <a:tab pos="1343025" algn="l"/>
              </a:tabLst>
            </a:pPr>
            <a:endParaRPr lang="cs-CZ" sz="32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  <a:tabLst>
                <a:tab pos="1343025" algn="l"/>
              </a:tabLst>
            </a:pPr>
            <a:endParaRPr lang="cs-CZ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472</Words>
  <Application>Microsoft Office PowerPoint</Application>
  <PresentationFormat>Předvádění na obrazovce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Vlastní návrh</vt:lpstr>
      <vt:lpstr>Prezentace aplikace PowerPoint</vt:lpstr>
      <vt:lpstr>Vedení školy</vt:lpstr>
      <vt:lpstr>Školní poradenství</vt:lpstr>
      <vt:lpstr>Třídní učitelé prvního ročníku</vt:lpstr>
      <vt:lpstr>Spolupráce s rodiči</vt:lpstr>
      <vt:lpstr>Spolupráce s rodiči</vt:lpstr>
      <vt:lpstr>Organizační informace – důležité termíny</vt:lpstr>
      <vt:lpstr>Organizační informace II</vt:lpstr>
      <vt:lpstr>Adaptační kurz</vt:lpstr>
      <vt:lpstr>Adaptační kurz</vt:lpstr>
    </vt:vector>
  </TitlesOfParts>
  <Company>Gymnázium Botičská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otevřených dveří</dc:title>
  <dc:creator>Zastupce1</dc:creator>
  <cp:lastModifiedBy>sevcik@gybot.cz</cp:lastModifiedBy>
  <cp:revision>13</cp:revision>
  <dcterms:created xsi:type="dcterms:W3CDTF">2007-10-31T09:22:39Z</dcterms:created>
  <dcterms:modified xsi:type="dcterms:W3CDTF">2024-06-12T13:31:32Z</dcterms:modified>
</cp:coreProperties>
</file>